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692" r:id="rId1"/>
  </p:sldMasterIdLst>
  <p:notesMasterIdLst>
    <p:notesMasterId r:id="rId27"/>
  </p:notesMasterIdLst>
  <p:handoutMasterIdLst>
    <p:handoutMasterId r:id="rId28"/>
  </p:handoutMasterIdLst>
  <p:sldIdLst>
    <p:sldId id="991" r:id="rId2"/>
    <p:sldId id="1345" r:id="rId3"/>
    <p:sldId id="1483" r:id="rId4"/>
    <p:sldId id="1448" r:id="rId5"/>
    <p:sldId id="1449" r:id="rId6"/>
    <p:sldId id="1450" r:id="rId7"/>
    <p:sldId id="1480" r:id="rId8"/>
    <p:sldId id="1481" r:id="rId9"/>
    <p:sldId id="1486" r:id="rId10"/>
    <p:sldId id="1482" r:id="rId11"/>
    <p:sldId id="1488" r:id="rId12"/>
    <p:sldId id="1484" r:id="rId13"/>
    <p:sldId id="1485" r:id="rId14"/>
    <p:sldId id="1487" r:id="rId15"/>
    <p:sldId id="1489" r:id="rId16"/>
    <p:sldId id="1490" r:id="rId17"/>
    <p:sldId id="1491" r:id="rId18"/>
    <p:sldId id="1492" r:id="rId19"/>
    <p:sldId id="1493" r:id="rId20"/>
    <p:sldId id="1499" r:id="rId21"/>
    <p:sldId id="1494" r:id="rId22"/>
    <p:sldId id="1495" r:id="rId23"/>
    <p:sldId id="1496" r:id="rId24"/>
    <p:sldId id="1497" r:id="rId25"/>
    <p:sldId id="1498" r:id="rId26"/>
  </p:sldIdLst>
  <p:sldSz cx="12192000" cy="6858000"/>
  <p:notesSz cx="7104063" cy="10234613"/>
  <p:custDataLst>
    <p:tags r:id="rId2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ikawa Aisaka" initials="YA" lastIdx="1" clrIdx="0">
    <p:extLst>
      <p:ext uri="{19B8F6BF-5375-455C-9EA6-DF929625EA0E}">
        <p15:presenceInfo xmlns:p15="http://schemas.microsoft.com/office/powerpoint/2012/main" userId="6ae68ed347c50f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1F4E79"/>
    <a:srgbClr val="6087CE"/>
    <a:srgbClr val="F8CBAD"/>
    <a:srgbClr val="AAAAAA"/>
    <a:srgbClr val="D6DCE5"/>
    <a:srgbClr val="7395D3"/>
    <a:srgbClr val="93ADDD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2061" autoAdjust="0"/>
  </p:normalViewPr>
  <p:slideViewPr>
    <p:cSldViewPr>
      <p:cViewPr varScale="1">
        <p:scale>
          <a:sx n="91" d="100"/>
          <a:sy n="91" d="100"/>
        </p:scale>
        <p:origin x="518" y="1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986AD7-BCFE-41E2-85C2-63CA0182296B}" type="datetimeFigureOut">
              <a:rPr lang="zh-CN" altLang="en-US" smtClean="0"/>
              <a:t>2025/8/22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0865B6C-89BC-4D10-A86C-A87CFA927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74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A384865-8690-4E08-BA51-22CA363A3BE8}" type="datetime1">
              <a:rPr lang="zh-CN" altLang="en-US"/>
              <a:pPr>
                <a:defRPr/>
              </a:pPr>
              <a:t>2025/8/22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75" tIns="49538" rIns="99075" bIns="495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88412EE-440F-428C-82E8-07BCEF1961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449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itchFamily="-106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2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E6485-764D-A0E6-A182-42DD791A5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4CA258-C8A2-2A61-D747-E04CEDFD1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77E175-0CE5-EA7C-D6EE-82FD42993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B95AE-68F6-B442-5D0F-9D4731C4F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5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A892B-A643-4ECE-2B12-4F80713C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EDDA76-26B2-2E90-F4C2-8AE56FAD1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19B19A-9A86-D3D3-7C52-1BD32D41C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图片来源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Tingxu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"Token-budget-aware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reasoning."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arXiv:2412.18547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8341D-E36A-C1CF-383D-8250741E7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70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9078-C116-3EC5-CB37-4129356C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D12961-5EB0-72F9-1B0C-BE5BBC0F2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03F2E9-9399-6CCB-1F47-F0E09457B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s1: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Muennighoff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Niklas, et al. "s1: Simple test-time scaling."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arXiv:2501.19393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5FC2A6-6752-2670-0D68-02BA5BE56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30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6A951-1C00-E05C-0EB0-D2C955B9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BF9B9F-AA95-4731-64D0-20657227C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D867DC-07B5-BBC1-A99A-258BAD0A2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Qwen3: 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An, et al. "Qwen3 technical report." </a:t>
            </a:r>
            <a:r>
              <a:rPr lang="fr-FR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arXiv:2505.09388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27BD3A-9C46-C3A4-7F62-25ED148381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855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2F637-6C11-1250-2D45-4D05560E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A0DDD8-EEAE-2254-BF5C-25D0F7540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99C1A4-CFED-7212-F43E-2EA38CC37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Qwen3: 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An, et al. "Qwen3 technical report." </a:t>
            </a:r>
            <a:r>
              <a:rPr lang="fr-FR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arXiv:2505.09388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加一个讨论部分：模型能力提高，生成长度自然减少；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Deepseek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展现出得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budget forcing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行为；给几个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Qwen3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的实例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4FC2BC-8C03-6B70-073A-093350161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69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0503-C4BC-38D5-6CDD-01424403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4FA63C-739A-88F2-7500-6BD8D9D45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D45929-3BE9-AFF3-BDC3-77A7DF652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Qwen3: 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An, et al. “Qwen3 technical report.” </a:t>
            </a:r>
            <a:r>
              <a:rPr lang="fr-FR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arXiv:2505.09388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这里只放了数学指标的测评结果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FB631-4746-491F-8180-640DD818D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695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92192-B458-919C-37A9-D46A931A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58FB0C-5FE7-A6AB-541A-A1977AE61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14A163-223F-777B-9A5F-C1E276DD4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Qwen3: 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An, et al. “Qwen3 technical report.” </a:t>
            </a:r>
            <a:r>
              <a:rPr lang="fr-FR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 preprint arXiv:2505.09388</a:t>
            </a: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On-policy Distillation</a:t>
            </a:r>
            <a:r>
              <a:rPr lang="fr-FR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Microsoft YaHei" pitchFamily="50"/>
                <a:cs typeface="Times New Roman" panose="02020603050405020304" pitchFamily="18" charset="0"/>
              </a:rPr>
              <a:t>这里写的比较简短，存在歧义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这里只放了数学指标的测评结果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4953CC-5956-1A19-E731-20CA74A1D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98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2E1A-824F-4BFC-B44E-92F360F62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CD5A96-6706-4DA0-5C0D-48145F705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BEFD90-B9E8-E0A2-0AA1-31E6D9756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Aggarwal, Pranjal, and Sean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Welleck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"L1: Controlling how long a reasoning model thinks with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arXiv:2503.04697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ThinkPrune</a:t>
            </a: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Bairu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Thinkprune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Pruning long chain-of-thought of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arXiv:2504.01296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F4ACB-65FD-021B-5152-16A78792E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48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F5E49-6FE8-4A23-0A9C-F68EACDF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414947-DD81-6E57-20C4-CC7130A2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062470-E4BD-B1A0-A38B-75D326FA5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Adaptthink: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Jiajie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Adaptthink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Reasoning models can learn when to think."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arXiv:2505.13417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13BA0-1016-0E7C-113F-17307ABF1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033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33FF4-1514-6DAF-B706-659C72E6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17970E-BDF6-E15A-8173-8C20C6C7A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3F6890B-7166-851F-5BD9-64A70175B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Thinkless: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Gongfan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Xinyin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Ma, and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Xinchao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Wang.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Thinkless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learns when to think."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arXiv:2505.13379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07BFE4-2BF6-564F-8D57-85859076D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5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4948-A5F5-A779-0F3C-348788B4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BB611-3E07-92F8-4EEF-2D77AFA5C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1F1E6C-CA39-F362-6E1F-2807CDA6F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Self-Consistency: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Xuezhi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"Self-consistency improves chain of thought reasoning in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arXiv:2203.11171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Weighted majority voting: Wang,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Peiyi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"Math-shepherd: Verify and reinforce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step-by-step without human annotations."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arXiv:2312.08935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Wei, Jason, et al. "Chain-of-thought prompting elicits reasoning in large language models." Advances in neural information processing systems 35 (2022): 24824-24837.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Self-refinement: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Kumar,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Aviral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"Training language models to self-correct via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arXiv:2409.12917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图片来源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Wang,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Junlin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"Reasoning in token economies: Budget-aware evaluation of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reasoning strategies."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arXiv:2406.06461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63006-FE08-BBEC-6348-3205C25B8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70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F261-A130-5355-CA50-8B53A0432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73AFEC-BBB4-C29E-6F37-3854A2541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368F7A-AC03-2D45-1D7B-15B083D2C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HAPO: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C7BF93-6F0F-BC68-C7CE-A4BD7EBAE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17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ED7B-18EE-FB03-1A34-DB4BAFB7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DCEC0-8538-C30F-A175-4C6F4A876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F28961-B5A6-BE7D-E0C9-CF733DB63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DAST: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Shen, Yi,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Difficulty-adaptive slow-thinking for large reasoning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arXiv:2503.04472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872EEA-959E-00EA-5333-D7D4F1F14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263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2371-AB10-1C04-EE0E-CBF495B6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31B0C7-0201-BF83-47F8-1605FCF5A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E2524F-C62C-20E8-7466-6FEF1F48A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Ada-R1: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Luo, Haotian, et al. "Ada-R1: Hybrid-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Bi-Level Adaptive Reasoning Optimization."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arXiv:2504.21659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1DD66C-C61D-DEA5-AA02-1AF6B8EA6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529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52CE9-072B-C42F-C496-7838C38CE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896ACC3-252F-EC6A-14A9-AFB2791E9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6707BA-5B43-B832-9ECB-D0EC55110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Ada-R1: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Luo, Haotian, et al. "Ada-R1: Hybrid-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Bi-Level Adaptive Reasoning Optimization."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arXiv:2504.21659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EF970-D45F-FAD6-A110-D2B3219C1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870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4794-F427-948D-E752-D6446C0F6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39A649-060F-DEC6-624B-F6B4DEA0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D3A49B-21E0-D4F1-027A-99D99BB1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Ada-R1: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Luo, Haotian, et al. "Ada-R1: Hybrid-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Bi-Level Adaptive Reasoning Optimization."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arXiv:2504.21659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31056-9580-E2F7-83BE-AF44C8D2C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10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FDA83-63E3-3D06-B7BD-366A929E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4C1CD1-FD1E-9D73-3121-41834E866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4AE927-6CA3-C828-2659-863FE4D8B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Wu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Han, et al. "Unlocking efficient long-to-short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reasoning with model merging."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arXiv:2503.20641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fr-FR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87894-EDAD-22B1-0E51-447FEF1EF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31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30156-5A88-7A97-8E65-FE9729F4C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3A0785-C5F4-2982-6479-4A7DE7F7F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E71877-B13D-CB8E-53AD-9E16F3E90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Self-Consistency: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Xuezhi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"Self-consistency improves chain of thought reasoning in language models."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arXiv:2203.11171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Weighted majority voting: Wang,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Peiyi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"Math-shepherd: Verify and reinforce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step-by-step without human annotations."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arXiv:2312.08935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Wei, Jason, et al. "Chain-of-thought prompting elicits reasoning in large language models." Advances in neural information processing systems 35 (2022): 24824-24837.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sz="12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Self-refinement: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Kumar,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Aviral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"Training language models to self-correct via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arXiv:2409.12917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图片来源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Qu,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Xiaoye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survey of efficient reasoning for large reasoning models: Language, multimodality, and beyond."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arXiv:2503.21614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一些说明 过长可能损害模型表现的工作，没有在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的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scaling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下验证（特定任务和简单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transformer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模型），于是没有放上来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60981C-1759-F26D-6866-62D3A203C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1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D69D7-C255-AD4A-F7CA-307462AC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43E127-4AE5-E554-33A0-390BBC0AE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DA3A3C-FD26-23CB-D02C-E01C5CA27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9AB959-6FF0-49BD-0C74-708587B72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6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C08EC-C2DF-CD7A-D7A9-15ABA817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1DC667-2A06-6850-9EF1-258DB9251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A97DC-862A-0A6A-AB8A-A5AC4A6D1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R1: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Guo, Daya, et al. "Deepseek-r1: Incentivizing reasoning capability in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reinforcement learning."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arXiv:2501.12948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9D339-D268-A66A-980D-B96EFA63C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2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5372-4649-EA23-8CC0-BD005283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0B18EA-84DD-3293-B3EC-2201A7302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D53C35-1180-19EE-FE5F-0A36ADF41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1C79A-2FC0-9D4A-3EC3-81733F1E4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8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0D2A7-26D8-AB3F-EE70-E255204A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FCD0AD-F116-B0BF-604A-E51596AE1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498BB2-59F4-AA6B-D091-0463AC4FC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有综述的分类涉及到：在小规模模型上（参数规模），模型输出，训练数据等维度的分类，但并不合理（比如小模型不一定输出高效，只是显存需求小而已，而且跟长输出带来的显存增加相比较小）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C6577C-7A9F-7B2E-50F0-2B673D4F8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91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79A7-DE61-23E1-89B2-43F55A05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3FC18E-B520-48CE-336B-D54564BAE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FFD248-354C-76E0-23C4-1F4BEDE65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Dr.GRPO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Zichen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"Understanding r1-zero-like training: A critical perspective."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arXiv:2503.20783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DAPO: Yu,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Qiying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Dapo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open-source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reinforcement learning system at scale."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arXiv:2503.14476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Kimi1.5: Team, Kimi, et al. "Kimi k1. 5: Scaling reinforcement learning with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llms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arXiv:2501.12599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8FFC34-9BE2-62C2-1ACE-BB21F5480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37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0ADA-CB68-0DD7-A0B0-746D9ADF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EBA16C-1D6A-0B78-B95C-F93D41CF1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45A3D5-9830-AECB-A82E-D5B9E56F1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AdaCoT</a:t>
            </a:r>
            <a:r>
              <a:rPr lang="en-US" altLang="zh-CN" dirty="0"/>
              <a:t>: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Chenwei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“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AdaCoT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Pareto-Optimal Adaptive Chain-of-Thought Triggering via Reinforcement Learning.” 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arXiv:2505.11896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(2025).</a:t>
            </a:r>
            <a:b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区分是否进行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相当于一种隐式的 二分类，因此原文还使用了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F1-score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召回率、查准率等指标，这里没有列出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6DCD78-4FC4-B03B-AAC8-FDE548215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8412EE-440F-428C-82E8-07BCEF19615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46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2700" y="1"/>
            <a:ext cx="12192000" cy="8985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5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6" name="矩形 5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7" name="组合 8"/>
            <p:cNvGrpSpPr>
              <a:grpSpLocks/>
            </p:cNvGrpSpPr>
            <p:nvPr userDrawn="1"/>
          </p:nvGrpSpPr>
          <p:grpSpPr bwMode="auto">
            <a:xfrm>
              <a:off x="180200" y="6570913"/>
              <a:ext cx="8973327" cy="306000"/>
              <a:chOff x="180200" y="6570913"/>
              <a:chExt cx="8973327" cy="306000"/>
            </a:xfrm>
          </p:grpSpPr>
          <p:sp>
            <p:nvSpPr>
              <p:cNvPr id="8" name="文本框 10"/>
              <p:cNvSpPr txBox="1">
                <a:spLocks noChangeArrowheads="1"/>
              </p:cNvSpPr>
              <p:nvPr/>
            </p:nvSpPr>
            <p:spPr bwMode="auto">
              <a:xfrm>
                <a:off x="180200" y="6602623"/>
                <a:ext cx="4222851" cy="245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Anhui Province Key Lab. of Big Data Analysis and Application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40114"/>
            <a:ext cx="9144000" cy="1869849"/>
          </a:xfrm>
        </p:spPr>
        <p:txBody>
          <a:bodyPr anchor="b"/>
          <a:lstStyle>
            <a:lvl1pPr algn="ctr">
              <a:defRPr sz="45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99581"/>
            <a:ext cx="9144000" cy="119856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441951"/>
            <a:ext cx="2743200" cy="365125"/>
          </a:xfrm>
        </p:spPr>
        <p:txBody>
          <a:bodyPr/>
          <a:lstStyle>
            <a:lvl1pPr algn="ctr">
              <a:defRPr sz="14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53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8F0FB-65C1-420C-ADA9-46DE709541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9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7CC26-430F-4D8E-BCFF-73848F2117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84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433DE-DFB0-4BEE-9950-77FB19784F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F8BF3-669A-4E2B-80B8-61B36B3EE9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2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12192000" cy="898525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5" name="矩形 4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7" name="文本框 10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8524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6C63437-A4DD-47E2-B39F-B4494D074D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87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00113"/>
            <a:ext cx="12192000" cy="468312"/>
          </a:xfrm>
          <a:prstGeom prst="rect">
            <a:avLst/>
          </a:prstGeom>
          <a:solidFill>
            <a:srgbClr val="262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900113"/>
          </a:xfrm>
          <a:prstGeom prst="rect">
            <a:avLst/>
          </a:prstGeom>
          <a:solidFill>
            <a:srgbClr val="191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6" name="组合 6"/>
          <p:cNvGrpSpPr>
            <a:grpSpLocks/>
          </p:cNvGrpSpPr>
          <p:nvPr userDrawn="1"/>
        </p:nvGrpSpPr>
        <p:grpSpPr bwMode="auto">
          <a:xfrm>
            <a:off x="0" y="6551614"/>
            <a:ext cx="12202584" cy="306387"/>
            <a:chOff x="670" y="6570913"/>
            <a:chExt cx="9152857" cy="306000"/>
          </a:xfrm>
        </p:grpSpPr>
        <p:sp>
          <p:nvSpPr>
            <p:cNvPr id="7" name="矩形 6"/>
            <p:cNvSpPr/>
            <p:nvPr/>
          </p:nvSpPr>
          <p:spPr>
            <a:xfrm>
              <a:off x="670" y="6570913"/>
              <a:ext cx="4580398" cy="306000"/>
            </a:xfrm>
            <a:prstGeom prst="rect">
              <a:avLst/>
            </a:prstGeom>
            <a:solidFill>
              <a:srgbClr val="608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" name="组合 8"/>
            <p:cNvGrpSpPr>
              <a:grpSpLocks/>
            </p:cNvGrpSpPr>
            <p:nvPr userDrawn="1"/>
          </p:nvGrpSpPr>
          <p:grpSpPr bwMode="auto">
            <a:xfrm>
              <a:off x="710354" y="6570913"/>
              <a:ext cx="8443173" cy="306000"/>
              <a:chOff x="710354" y="6570913"/>
              <a:chExt cx="8443173" cy="306000"/>
            </a:xfrm>
          </p:grpSpPr>
          <p:sp>
            <p:nvSpPr>
              <p:cNvPr id="9" name="文本框 11"/>
              <p:cNvSpPr txBox="1">
                <a:spLocks noChangeArrowheads="1"/>
              </p:cNvSpPr>
              <p:nvPr/>
            </p:nvSpPr>
            <p:spPr bwMode="auto">
              <a:xfrm>
                <a:off x="710354" y="6602623"/>
                <a:ext cx="3210247" cy="247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581068" y="6570913"/>
                <a:ext cx="4572459" cy="306000"/>
              </a:xfrm>
              <a:prstGeom prst="rect">
                <a:avLst/>
              </a:prstGeom>
              <a:solidFill>
                <a:srgbClr val="99B2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900000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2"/>
          </p:nvPr>
        </p:nvSpPr>
        <p:spPr>
          <a:xfrm>
            <a:off x="1" y="900000"/>
            <a:ext cx="12191999" cy="468000"/>
          </a:xfrm>
          <a:solidFill>
            <a:srgbClr val="6087CE"/>
          </a:solidFill>
        </p:spPr>
        <p:txBody>
          <a:bodyPr anchor="ctr">
            <a:noAutofit/>
          </a:bodyPr>
          <a:lstStyle>
            <a:lvl1pPr>
              <a:defRPr lang="zh-CN" altLang="en-US" sz="28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822518" y="6566308"/>
            <a:ext cx="641349" cy="276999"/>
          </a:xfrm>
        </p:spPr>
        <p:txBody>
          <a:bodyPr rIns="0">
            <a:spAutoFit/>
          </a:bodyPr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CA9E03CA-CF4F-4DC5-A3DC-9C3233798D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488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2784001" y="2088001"/>
            <a:ext cx="5265159" cy="1015663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zh-CN" altLang="en-US" sz="6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97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3E3AA-87E2-4607-9805-51DA839457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1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D9C9-93D1-480F-B60C-58F2DB796E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72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ED21F-6F7A-4E7E-9B63-E0FFA0FF8F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459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7C782-C965-4D91-A31D-33CC2DAACE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2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97BDF-6D92-4B61-9FF0-D9AE005D80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4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D3F5DE8-773C-4FA9-8500-AE1451829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71" r:id="rId9"/>
    <p:sldLayoutId id="2147485172" r:id="rId10"/>
    <p:sldLayoutId id="2147485173" r:id="rId11"/>
    <p:sldLayoutId id="2147485174" r:id="rId12"/>
    <p:sldLayoutId id="2147485150" r:id="rId13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Palatino Linotype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3532" y="2060848"/>
            <a:ext cx="8424936" cy="161611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Reasoning: Long2Short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1847" y="5589240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Reporter:  Bin Hong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E5EBA0-79D8-8723-08F0-1EFD63C5EA9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solidFill>
            <a:srgbClr val="608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67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2"/>
    </mc:Choice>
    <mc:Fallback xmlns="">
      <p:transition spd="slow" advTm="19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FE8B-D650-3E03-AEB5-DF63A840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0A6B1-48DE-4F5E-A3EB-C8DED4E6EE1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F26021-92CD-87B5-95BD-5577F9AEE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78D523E-F4A3-4EDA-BA1C-4ECE71EFF0C6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Background: Token-Budget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SFT + online-RL: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Qwen3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online-RL: L1,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ThinkPrune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Adaptthink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Thinkless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HAPO…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offline-RL: DAST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A5640D-E99F-9AB3-D107-7F503B032EC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4203955-FE48-53C4-2F2B-5328CF47750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8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C20A-9016-7B84-02D3-47AAD0CE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F6585-0F71-5B51-9EEB-71B6A6DB42D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C77DD8-205D-EC45-43C9-A3F8F0D0C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4F7BFA6C-578F-AE6C-DFD3-4C1A2824EEA6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Background: Token-Budget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7CA206-0BCD-4C47-870D-B3C18D74E40C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D5CDC14-328B-AC25-B0CA-C3316A953F5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9137C5-E878-C667-8D4C-32D8321A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" y="2761400"/>
            <a:ext cx="4523142" cy="26986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F8A631-27F4-365D-3052-CE406FC8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368" y="2060849"/>
            <a:ext cx="3454512" cy="43164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2C8041E-795D-4D6B-D5F2-C2DF3A49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88" y="1044742"/>
            <a:ext cx="3406980" cy="29748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81328DA-45A9-7869-BA44-EF0B489C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013" y="4166479"/>
            <a:ext cx="4064197" cy="22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9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B18E-3754-0E88-7422-B6266C953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476CF-B635-FD9D-1267-AAEDE2AD77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B2125C-0E11-9256-3F4B-29F4D1C2D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76C0FA1E-1D64-7AFD-BA73-A312E60A23BB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s1: Simple Test-Time Scaling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Budget forcing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手动增加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end-of-thinking token delimiter (“Final Answer:”)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终止思考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增加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“Wait”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引发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reflection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62B293-90D5-7550-2AF4-BE9913C791D2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A816BBB-1B29-4909-5258-3149738077E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6E51CC-59BE-B813-B039-74437B51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608" y="975177"/>
            <a:ext cx="3245762" cy="2340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1EECC9-C667-0148-B480-4C71E0E5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43" y="3586235"/>
            <a:ext cx="5940436" cy="24467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99BC33-4A40-027D-451F-DE590E5A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286" y="3278075"/>
            <a:ext cx="2866405" cy="31752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45C907A-F170-29DE-C39C-C87FA871C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950" y="3864052"/>
            <a:ext cx="3024336" cy="199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BC3FE-8868-73FD-6A2D-F7A7296A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A6DE6-E8B0-F9C2-DDD8-75C9832C1F0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9FC613-A756-97E7-D0E9-B47E4B4AE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77B76C54-8CD4-A558-5DA8-AD4FAF5B56B0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Qwen3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Thinking Control (Adaptive thinking)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Strong-to-Weak Distillation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090F8F-562D-3585-58C1-68704A0F802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14496AB-085E-BBAB-9B4C-8EFA365BAAA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DED91D-0AB0-2893-9BEC-6E8EDE81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79" y="2996952"/>
            <a:ext cx="7560840" cy="30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37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638F5-5861-433A-1A54-BB9917AD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90AE0-250F-2F4C-3F57-4E939BFD9CE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53E555-DA58-7491-E347-9325E243B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E947B95-B172-DDDD-2B61-626A2686DEE9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Mixed SFT Data: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Thinking data: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来自上一阶段通过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reasoning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得到的模型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Non-thinking data: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精心构造的涵盖多种任务的数据，通过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constitution AI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方法评估质量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Template trick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插入特殊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控制是否思考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复杂多轮对话随机插入控制思考的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20493F-B25F-593D-03DD-1F88631DF272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37CF64B-526F-7F6D-E34C-2523F23A8C2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F4CD30-B58C-949A-5C84-F8F0DBD2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20" y="3933056"/>
            <a:ext cx="6804758" cy="2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EAEB6-3481-BF52-57EB-196833F3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3F9C1-08A4-C832-3351-EBC024357E4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41C703-DD0D-77A9-867C-3F11CBBA34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27ADD4BC-FFE2-C73B-8CD4-A5C16D98E14D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Thinking Budget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SFT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后模型自然具备基于不完整思考过程生成答案的问题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长度到达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budget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后强制中断思考并插入特殊语句：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“Considering the limited time by the user, I have to give the</a:t>
            </a:r>
            <a:b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solution based on the thinking directly now.\n&lt;/think&gt;.\n\n”</a:t>
            </a:r>
            <a:endParaRPr lang="en-US" altLang="zh-CN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637F3-FB1E-A660-DA97-E3A1128D192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5903818-AD79-A928-51DC-0518C87DD2A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212AEC-9DEC-CB59-4326-8AE82917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08" y="1196752"/>
            <a:ext cx="7128792" cy="4303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BF3BE31-5C45-C8B6-FC38-6E4B41010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3429000"/>
            <a:ext cx="8988998" cy="29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8B80F-44C3-E6EA-3491-A9CF7A51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DFDA2-D8B4-5ABC-43D1-FF9D5AF2A3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B1AA10-6A68-61C6-70BD-CE140ADB0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2D989FF-B903-A273-24D6-18C34B6F1068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SFT +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蒸馏小模型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Off-policy Distillation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On-policy Distillation: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小模型生成回复，对齐和大模型之间的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logit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（降低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KL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散度）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F7C467-CC94-DEFC-7A3A-73FD5DF52D6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F69BCC7-CBCF-E752-C527-A4D81865FE9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C289E5-58B6-D990-3787-DC8F14A0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66" y="3429000"/>
            <a:ext cx="9577066" cy="20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46294-0629-B300-2361-F6E9A57D2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0F509-AB84-A920-7D8D-7757DF2CA2A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10A653-E4EB-542C-48CA-685DBFCDE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07D5150-9E8C-4D2F-1850-E211A1F1C99B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L1 (non-Adaptive): budget forcing + reward engineering:  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ThinkPrune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(non-Adaptive):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迭代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，逐渐收紧生成长度限制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两篇文章实验都很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solid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，找不出问题（该方向绝大部分文章实验都有问题）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8C11C7-E7D7-33C3-27D2-2640230D3FE3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B73A465-97A0-6236-8BCE-230CB54EDC4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CBD3AA-1FF1-7C24-718A-DEB83478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005" y="1637470"/>
            <a:ext cx="3744416" cy="3038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9AA8AA-D680-F3A9-601C-3FCC8D98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945465"/>
            <a:ext cx="5016039" cy="3167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47B210-C1AB-3EC5-8FE2-000162CCA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279" y="3386669"/>
            <a:ext cx="5613526" cy="31078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47C305-1194-7CEC-9447-522017577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3" y="3427816"/>
            <a:ext cx="4104457" cy="31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70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CF00-CFE0-54D1-12F7-278E1344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8C66D-53B4-B0EB-8724-6158D4563A7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318D88-47B8-B402-973C-3FCF5889A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E199E28-2F5D-7340-6FD4-C178AC8AA671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Adaptthink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(Adaptive Thinking)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AA2A9D-CBAB-EF74-37F5-2116C052F79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BAAA9B2-52C0-FB39-210A-843A5BA16D2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B2A5D6-EF3C-EF6C-8983-BA2A235E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76" y="1044742"/>
            <a:ext cx="3135099" cy="42054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ED03A9-8C7E-31A4-42FF-06BD2E91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411" y="5396395"/>
            <a:ext cx="3063611" cy="9715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C806AD-50A9-44D6-7DBB-8BB3158B7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89" y="1340768"/>
            <a:ext cx="3445426" cy="7788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1D3289B-55D8-7D88-85D5-684BB2EE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85" y="2134268"/>
            <a:ext cx="6912768" cy="42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1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3C6D-D2B6-4C0F-1F02-6D8F113A1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6F44B-367F-A225-9644-BF82BC4B053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F17C73-89B2-3628-4456-3A75D5698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E5D9B7BE-7D48-D966-5AA5-3F7CAFEC8D99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Thinkless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(Adaptive Thinking)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D437A0-1A96-135C-5573-5524557B770B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0727C30-8F82-4923-EE8B-DDC5803527E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0F9082-7775-32CC-3EBA-4BC213152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86" y="4242390"/>
            <a:ext cx="7944825" cy="2210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2E7615-C1AB-DF8A-8436-3088A991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82" y="2173672"/>
            <a:ext cx="5934390" cy="17732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6F854E-2C46-4ACE-C573-7D826DBD8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2327735"/>
            <a:ext cx="5618427" cy="732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4A5DC9-AE2A-765E-89A8-1BA79251B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130" y="3257152"/>
            <a:ext cx="4317061" cy="6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4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1DA6-9325-2376-AD29-1D0AE194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2F72D-D179-CEF3-FBF3-315E5EE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72064E-E110-D821-8852-F32A7B5D5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802FF2F-371C-5C68-F351-E5E056169B19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模型表现随着使用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tokens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数目增长而增长的现象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Parallel Methods: Self-Consistency, Weighted majority voting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Sequential Methods: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CoT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Self-refinement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Overlong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Output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Overthinking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A3C5A-8F59-FB24-BF19-A8BB974D284A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545E1D9-227B-CAE7-957C-AB09CEE88F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Background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5152FA-11D6-2591-DDEA-D91CF1E7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76" y="3212976"/>
            <a:ext cx="9433048" cy="31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AB271-99FE-C2A7-E11F-EF749F7BA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A6948-8B25-A7D4-F1B4-1478B0EB721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80423E-7557-74C9-1030-A3F751BF0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B542524-FADB-D902-90D0-DF9197DE27DD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online-RL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HAPO (non-Adaptive)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7DB277-2BBE-DB75-C753-B07042D051C7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E2EFCF1-9A51-3E50-3281-EDD959ACCB2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F5300-6764-F7BB-A9FB-3EEF018A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034568"/>
            <a:ext cx="6191846" cy="36080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A989072-8530-DF06-286C-8E248207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74" y="5710108"/>
            <a:ext cx="2880320" cy="7698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D3F3DD-C5E1-6554-37A5-B1A1B1E0D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111" y="2618568"/>
            <a:ext cx="5370521" cy="181329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8836B7-8D39-6394-9A59-A0577785C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730" y="1138273"/>
            <a:ext cx="5339512" cy="10854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3EDAA8E-D31A-29D6-49A9-45776209B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111" y="4760732"/>
            <a:ext cx="5364839" cy="13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A550-7BC2-5556-B5BC-9E677ADF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44B28-2F06-F53E-E69F-46C9CF30B32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F03EF8-10DD-73C2-299C-5E7645FF9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918CD5AA-691A-74C1-252D-11C13D1FD6FF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LRMs: offline-RL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DAST (non-Adaptive)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D106FE-EC26-CDF9-B967-5EA534F51749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3AFC300-F408-6219-CEE1-FFA367BF8D5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B44118-9840-3DF4-182B-182C9CEFC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99" y="1109507"/>
            <a:ext cx="5257871" cy="10668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B5DC6D-AB7C-ABAF-3EA0-539F51EA2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4030737"/>
            <a:ext cx="4464496" cy="24617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09C562-D26B-DE51-7D35-C12422885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33" y="2350230"/>
            <a:ext cx="5371049" cy="13116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04C6FF4-8874-1175-31A3-70550151B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40" y="1990913"/>
            <a:ext cx="4104456" cy="20857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C66FCA-8767-DDFB-4786-06FB5FC38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185" y="4030737"/>
            <a:ext cx="5777753" cy="20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3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A0CD-1EB5-9ED0-32D7-7C18E18AA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4438-B3CF-A492-39CE-307AB94AA47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A95968-F097-ED33-33DF-8D7D2F3F9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AD533D9-A5BC-0C5F-C72F-B97691EE32D3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Model-Merging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Ada-R1 (Adaptive Thinking)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AE4932-A53D-FDC2-45F4-B08354BC3800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C3AAF96-0122-B413-8349-8092B5CFF40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8057CA-54DC-575D-0809-14F7C0114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011496"/>
            <a:ext cx="5472608" cy="1740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EC37A9-7F71-F5D3-7032-505768B7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1" y="2492896"/>
            <a:ext cx="5338426" cy="37249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B27FB4-DF19-DCEE-7416-7D5EA0452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946" y="2824663"/>
            <a:ext cx="4290795" cy="36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8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118A-D0C6-BD4C-DDD1-01607A1C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B8168-DB1B-2F23-AB82-89253495603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9BE5C4-6515-09F0-FA01-C056CD486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A7160DA-8486-FD0C-5216-D805C8E10AB1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Model-Merging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Ada-R1 (Adaptive Thinking)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756FE6-FF74-3806-87BA-480EAAC21565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2640949-4089-5032-FD95-3EC75B4731C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5FDE7-99BA-971F-BD23-5AE06E6E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1011496"/>
            <a:ext cx="5472608" cy="1740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52090D-E6DC-088D-F9A9-10001A1B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1" y="2492896"/>
            <a:ext cx="5338426" cy="37249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A15FB5-56A5-5D87-871B-3BF8B2521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946" y="2824663"/>
            <a:ext cx="4290795" cy="36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8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B987-666B-8585-7DE9-631C27F6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75BF0-39A7-27F2-44E3-556EBEB1232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ABF5ED-2979-D0E1-FB83-7B2188771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50A8BE1-0801-A591-F677-D4379D22A989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Model-Merging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Ada-R1 (Adaptive Thinking)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原文没有给出任何测评的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setting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这里的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AIME25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显然不是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accuracy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那么 采样次数是多少？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B9D54B-0355-F979-49A7-78F98D2A704F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5B5F78D-E7F2-E711-230B-F308C10F88E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84A4EB-B421-7E1B-62BF-8311AA37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09" y="1011496"/>
            <a:ext cx="4745896" cy="53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6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7853E-BC69-B71C-135D-79D06000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EFAEE0-4E76-6DE5-5243-3AA48920D3B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DE17E6-7EF1-84A5-BB6E-300773E86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B14FC275-B5A1-4351-F609-51D2ABF4B10B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其他：</a:t>
            </a: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Model-Merging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测评向？</a:t>
            </a:r>
            <a:r>
              <a:rPr lang="en-US" altLang="zh-CN" sz="240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(Adaptive Thinking)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DB41C4-8B6F-59A9-CA34-EE82F2789FC0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EEF2728-B479-2BE8-2DD6-8838871F565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419F0C-F269-DC1D-FE12-EF53972C4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613021"/>
            <a:ext cx="4876622" cy="45749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DEA987-056E-F0FB-30DA-CAC153468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931770"/>
            <a:ext cx="6813820" cy="243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D8090F-8C72-4B6B-806E-D8EF59ED9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09" y="2111903"/>
            <a:ext cx="6862686" cy="38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0CBE-6765-17C2-D6DE-0D1B3C20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64B8D-43BF-5278-A3FF-A8F56A11D37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E873FC-8E40-CE91-27BC-1A7DE984A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9210D76-BE82-41E5-74E8-DBDEA5F3FD6C}"/>
              </a:ext>
            </a:extLst>
          </p:cNvPr>
          <p:cNvSpPr txBox="1">
            <a:spLocks/>
          </p:cNvSpPr>
          <p:nvPr/>
        </p:nvSpPr>
        <p:spPr>
          <a:xfrm>
            <a:off x="407368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模型表现随着使用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tokens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数目增长而增长的现象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Parallel Methods: Self-Consistency, Weighted majority voting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Sequential Methods: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CoT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Self-refinement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Overlong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Output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Overthinking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209A27-0755-0452-D6A6-175B76D93C57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D3E472A0-ED16-13F1-5579-05D9FAA0061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Background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8D5732-D977-BF04-E1D3-585F742D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72" y="1124744"/>
            <a:ext cx="3855699" cy="52948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065ABC-BC95-BB71-ACDA-2C5D23EA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60" y="3212976"/>
            <a:ext cx="6088732" cy="31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3E798-143A-4DE8-9B13-D7AC7D01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CD68B-794B-2422-39AA-FF53D1BB37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603660-1289-CB52-EE55-CFBA27BB2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F9B6E45-7295-11FB-CA05-46102CCEABF1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2457385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好处：使得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Reasoning model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的表现一定程度上可控、可预测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Overthinking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的潜在定义？长度继续提升不再带来表现提升（模型的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能力边界）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坏处：推理效率差、训练显存需求高、成本高、限制下游应用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同样数据集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R1-Distill-Qwen-7B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比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Qwen-Math-7B-Instruct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慢得多（难度高的数据集可达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5-10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倍）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Qwen-Math-7B-Instruct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可四卡训练（原生长度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4096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R1-Distill-Qwen-7B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无法以原生长度四卡训练（需要使用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offload + sequence parallel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Planning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Reasoning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是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agent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应用的核心需求能力，限制应用开发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CD49D3-6A81-C065-8835-368AC2C85CB6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02C52D1-A101-B6CC-7DA4-24FD5F35882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1041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0E0-F07C-F37C-509E-BD15D47A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DAAD2-20A5-C7C1-2EDE-C0FE17A1E6E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D5D5E3-E238-49DC-CD53-DA087825E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47CCD5B-79F9-2593-85A5-53D8771518E8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056499" cy="4768516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Reinforcement Learning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前置内容省略，主要是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online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两种形式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R1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技术报告展示出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训练过程中的自然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E387E6-EF8F-7A30-40D0-E9971F31CAD9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7C7B9A3-4B81-F0E4-1E22-016DCAF39D5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C87F68-A7A6-6645-0CEC-C200169E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6" y="2708920"/>
            <a:ext cx="5848951" cy="3586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EF430A-B04E-0245-D00F-B3EACCC0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739" y="2708920"/>
            <a:ext cx="5554378" cy="35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3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403C3-D249-ECDE-8A68-AC821136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CF584-8AC3-F4A0-8049-F2E520092A5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668B98-5040-2E92-7C71-956DDF738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FBB8C44-046C-1137-6ECC-DA24F679A9EF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Efficient Reasoning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通过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得到的模型展现出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的强相关性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按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backbone LLM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的类型分类（两个大的研究问题）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如何让通过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得到的模型在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和 推理表现之间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trade-off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LRMs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如何让模型在训练提升推理能力的同时不产生过度的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Test-Time Scaling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LLMs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按方法分类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Pre-training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Post-training: SFT/ Preference Optimization/ online-RL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Inference: Adaptive decoding/ Token Budget/ …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Model Merging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……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按写作分类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Adaptive Thinking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（与上面相对的）不涉及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Adaptive Thinking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…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EBF55E-B69F-FE22-BD87-AEBBD92CAF71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B56D57A-0475-BADC-3C73-F886CCDD831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2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8499-2FCA-FAF3-66E3-167402EF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ABD77-B54C-0E7F-66B3-A8F5E74C319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B04D5F-7DBE-A5B6-2FEE-3C12A460C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84930F1C-AF95-BD9F-0582-801001F7B927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LLMs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RL: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Dr.GRPO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DAPO, Kimi1.5, </a:t>
            </a: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AdaCoT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RL-based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的方法可以进一步按照数据（没见过）、算法、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分类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395FA1-FA74-4B72-D469-F5C7F72E9F62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3772908-1FF3-4661-7199-EA4FFD13A43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B82A1-AC85-4314-5333-45FCAEA3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14266-2626-DFE5-982B-04181D34572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C3A485-BDF2-2F90-85B9-FE24535560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10FF4CFC-1219-4BAB-7292-280717AF8DDB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LLMs: RL-based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Dr.GRPO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, DAPO (non-Adaptive):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分析并调整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objective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中含有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length bias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的部分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Kimi1.5 (non-Adaptive): Reward with Length Penalty 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（实际是 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offline-RL</a:t>
            </a:r>
            <a:r>
              <a:rPr lang="zh-CN" altLang="en-US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06B564-0407-60B8-0087-E35A930F98D8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60EFABC-ABEB-3696-234B-FE4E04842D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AA08BB-F217-2159-15BD-7D0A9A6A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2636912"/>
            <a:ext cx="6119173" cy="32473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240A45-6B5E-2281-0BEB-908B9DB9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49" y="5954003"/>
            <a:ext cx="6227491" cy="5472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C047679-2A95-13F3-ADEE-9FC9CE915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540" y="2333832"/>
            <a:ext cx="5273007" cy="17732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812CBB-55F4-E610-59E6-F4316FAC5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263" y="4249892"/>
            <a:ext cx="5287687" cy="20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636F-1226-CE6A-F1C3-87FD8CBD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985FE-1152-D53F-1768-7970D9A533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defTabSz="914400">
              <a:lnSpc>
                <a:spcPct val="100000"/>
              </a:lnSpc>
              <a:defRPr/>
            </a:pPr>
            <a:r>
              <a:rPr lang="zh-CN" altLang="en-US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51B876-4EF0-1756-C726-6DA416A3F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fld id="{B6C63437-A4DD-47E2-B39F-B4494D074D7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51EB204C-3451-98E4-2D43-ABA11D9CD11D}"/>
              </a:ext>
            </a:extLst>
          </p:cNvPr>
          <p:cNvSpPr txBox="1">
            <a:spLocks/>
          </p:cNvSpPr>
          <p:nvPr/>
        </p:nvSpPr>
        <p:spPr>
          <a:xfrm>
            <a:off x="407367" y="1044742"/>
            <a:ext cx="11377265" cy="540859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On LLMs: RL-based</a:t>
            </a:r>
          </a:p>
          <a:p>
            <a:pPr lvl="1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AdaCoT</a:t>
            </a:r>
            <a:r>
              <a:rPr lang="en-US" altLang="zh-CN" sz="24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(Adaptive thinking)</a:t>
            </a: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显式构造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Pareto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边界的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Reward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设计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  <a:p>
            <a:pPr lvl="2">
              <a:buClr>
                <a:srgbClr val="004586"/>
              </a:buClr>
              <a:buSzPct val="7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为了保持模型决策能力和分布，避免决策边界崩溃（始终触发 </a:t>
            </a:r>
            <a:r>
              <a:rPr lang="en-US" altLang="zh-CN" sz="2000" dirty="0" err="1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CoT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或始终不触发）</a:t>
            </a:r>
            <a:br>
              <a:rPr lang="en-US" altLang="zh-CN" sz="16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</a:b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使用选择性 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loss 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掩码（</a:t>
            </a:r>
            <a:r>
              <a:rPr lang="en-US" altLang="zh-CN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Selective Loss Masking</a:t>
            </a:r>
            <a:r>
              <a:rPr lang="zh-CN" altLang="en-US" sz="2000" dirty="0">
                <a:solidFill>
                  <a:srgbClr val="1C1C1C"/>
                </a:solidFill>
                <a:latin typeface="Times New Roman" panose="02020603050405020304" pitchFamily="18" charset="0"/>
                <a:ea typeface="Microsoft YaHei" pitchFamily="5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1C1C1C"/>
              </a:solidFill>
              <a:latin typeface="Times New Roman" panose="02020603050405020304" pitchFamily="18" charset="0"/>
              <a:ea typeface="Microsoft YaHei" pitchFamily="5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11CFD3-50F7-5CD9-6527-FA58C1360CDC}"/>
              </a:ext>
            </a:extLst>
          </p:cNvPr>
          <p:cNvSpPr/>
          <p:nvPr/>
        </p:nvSpPr>
        <p:spPr>
          <a:xfrm>
            <a:off x="7268" y="6553788"/>
            <a:ext cx="6088732" cy="304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State Key Laboratory of Cognitive Intelligence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C944006-5499-6F19-19D0-5D0745D1948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898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00000"/>
              </a:lnSpc>
              <a:defRPr/>
            </a:pPr>
            <a:r>
              <a:rPr lang="en-US" altLang="zh-CN" sz="4500" dirty="0">
                <a:solidFill>
                  <a:prstClr val="white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Long2Short</a:t>
            </a:r>
            <a:endParaRPr lang="zh-CN" altLang="en-US" sz="4500" dirty="0">
              <a:solidFill>
                <a:prstClr val="white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DF8680-70E8-906C-8B45-60908F17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63" y="1916832"/>
            <a:ext cx="5304055" cy="4598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A5C189-DD19-31E1-251B-54BB71C3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3195231"/>
            <a:ext cx="5950800" cy="14985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A9669E-A63F-41AC-958A-8F9B2151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2859636"/>
            <a:ext cx="5014538" cy="35928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1E3BBEE-29DA-4ACD-5F88-4DBC20687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55" y="5074809"/>
            <a:ext cx="5677844" cy="109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2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048"/>
  <p:tag name="MH_SECTIONID" val="1049,1050,1051,1052,1053,"/>
</p:tagLst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B6230063-7367-4C8A-A3DC-93734ABDE81A}" vid="{2FB61EE6-B099-4A8F-9CC7-95AE9E9E807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44567</TotalTime>
  <Words>2067</Words>
  <Application>Microsoft Office PowerPoint</Application>
  <PresentationFormat>宽屏</PresentationFormat>
  <Paragraphs>258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微软雅黑</vt:lpstr>
      <vt:lpstr>Arial</vt:lpstr>
      <vt:lpstr>Calibri</vt:lpstr>
      <vt:lpstr>Calibri Light</vt:lpstr>
      <vt:lpstr>Palatino Linotype</vt:lpstr>
      <vt:lpstr>Times New Roman</vt:lpstr>
      <vt:lpstr>Wingdings</vt:lpstr>
      <vt:lpstr>主题1</vt:lpstr>
      <vt:lpstr>Efficient Reasoning: Long2Short 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  <vt:lpstr>概览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hbin</dc:creator>
  <cp:lastModifiedBy>Yukikawa Aisaka</cp:lastModifiedBy>
  <cp:revision>2688</cp:revision>
  <cp:lastPrinted>2019-11-30T04:11:34Z</cp:lastPrinted>
  <dcterms:created xsi:type="dcterms:W3CDTF">2014-09-07T08:02:57Z</dcterms:created>
  <dcterms:modified xsi:type="dcterms:W3CDTF">2025-08-22T00:37:08Z</dcterms:modified>
</cp:coreProperties>
</file>